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  <p:sldId id="263" r:id="rId11"/>
    <p:sldId id="265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it-IT" dirty="0" smtClean="0"/>
              <a:t>ADVOCACY E IMMIGRAZIONE</a:t>
            </a:r>
            <a:br>
              <a:rPr lang="it-IT" dirty="0" smtClean="0"/>
            </a:br>
            <a:r>
              <a:rPr lang="it-IT" dirty="0" smtClean="0"/>
              <a:t>LE NORME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</p:spPr>
        <p:txBody>
          <a:bodyPr/>
          <a:lstStyle/>
          <a:p>
            <a:r>
              <a:rPr lang="it-IT" b="1" dirty="0" smtClean="0">
                <a:solidFill>
                  <a:schemeClr val="tx1"/>
                </a:solidFill>
              </a:rPr>
              <a:t>DPR 309 9/10/1990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“Testo unico delle leggi in materia di disciplina degli stupefacenti e sostanze psicotrope, prevenzione, cura e riabilitazione dei relativi stati di tossicodipendenza”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2204864"/>
            <a:ext cx="8229600" cy="2232248"/>
          </a:xfrm>
        </p:spPr>
        <p:txBody>
          <a:bodyPr>
            <a:normAutofit/>
          </a:bodyPr>
          <a:lstStyle/>
          <a:p>
            <a:r>
              <a:rPr lang="it-IT" dirty="0" smtClean="0"/>
              <a:t>Art. 118. Organizzazione dei servizi per le tossicodipendenze presso le unità sanitarie locali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256584"/>
          </a:xfrm>
        </p:spPr>
        <p:txBody>
          <a:bodyPr>
            <a:normAutofit/>
          </a:bodyPr>
          <a:lstStyle/>
          <a:p>
            <a:r>
              <a:rPr lang="it-IT" dirty="0" smtClean="0"/>
              <a:t>Art. 120. Terapia volontaria e anonimato</a:t>
            </a:r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3. Gli interessati, a loro richiesta, possono beneficiare dell'</a:t>
            </a:r>
            <a:r>
              <a:rPr lang="it-IT" sz="2600" b="1" dirty="0" smtClean="0"/>
              <a:t>anonimato</a:t>
            </a:r>
            <a:r>
              <a:rPr lang="it-IT" sz="2600" dirty="0" smtClean="0"/>
              <a:t> nei rapporti con i servizi, i presidi e le strutture delle aziende unità sanitarie locali, e con le strutture private autorizzate ai sensi dell'articolo 116 nonché con i medici, gli assistenti sociali e tutto il personale addetto o dipendente.</a:t>
            </a:r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6. Coloro che hanno chiesto l'anonimato hanno diritto a che la loro scheda sanitaria non contenga le generalità né altri dati che valgano alla loro identificazione.</a:t>
            </a:r>
            <a:endParaRPr lang="it-IT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Art. 122. Definizione del programma terapeutico e socio-riabilitativo</a:t>
            </a:r>
          </a:p>
          <a:p>
            <a:pPr>
              <a:buNone/>
            </a:pPr>
            <a:r>
              <a:rPr lang="it-IT" sz="2400" dirty="0" smtClean="0"/>
              <a:t>1. Il servizio pubblico per le tossicodipendenze e le strutture private autorizzate ai sensi dell'articolo 116, compiuti i necessari accertamenti e sentito l'interessato, che può farsi assistere da un medico di fiducia autorizzato a presenziare anche agli accertamenti necessari, definiscono un programma terapeutico e socio-riabilitativo personalizzato che può prevedere, ove le condizioni psicofisiche del tossicodipendente lo consentano, in collaborazione con i centri di cui all'articolo 114 e avvalendosi delle cooperative di solidarietà sociale e delle associazioni di cui all'articolo 115, iniziative volte ad un pieno inserimento sociale attraverso l'orientamento e la formazione professionale, attività di pubblica utilità o di solidarietà sociale. Nell'ambito dei programmi terapeutici che lo prevedono, possono adottare metodologie di disassuefazione, nonché trattamenti psico-sociali e farmacologici adeguati. Il servizio per le tossicodipendenze controlla l'attuazione del programma da parte del tossicodipendente.</a:t>
            </a:r>
            <a:endParaRPr lang="it-IT" sz="24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b="1" dirty="0" err="1" smtClean="0"/>
              <a:t>Dgr</a:t>
            </a:r>
            <a:r>
              <a:rPr lang="it-IT" b="1" dirty="0" smtClean="0"/>
              <a:t> 12621 del 7/4/2003</a:t>
            </a:r>
            <a:r>
              <a:rPr lang="it-IT" dirty="0" smtClean="0"/>
              <a:t> </a:t>
            </a:r>
          </a:p>
          <a:p>
            <a:pPr algn="ctr">
              <a:buNone/>
            </a:pPr>
            <a:r>
              <a:rPr lang="it-IT" dirty="0" smtClean="0"/>
              <a:t>“Determinazione dei requisiti standard per l'autorizzazione al funzionamento e l'accreditamento dei servizi privati e pubblici per l'assistenza alle persone dipendenti da sostanze illecite e lecite ( art.12 comma 3 e 4 l.r. 31/97) e indirizzi programmatici e direttive sull'organizzazione dei servizi territoriali dipendenze nelle ASL: Progetto Regionale Dipendenze”</a:t>
            </a:r>
          </a:p>
          <a:p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it-IT" sz="2000" dirty="0" smtClean="0"/>
              <a:t>ADVOCACY E IMMIGRAZIONE: LE NORME</a:t>
            </a:r>
            <a:endParaRPr lang="it-IT" sz="2000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67544" y="260648"/>
            <a:ext cx="82296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ADVOCACY E IMMIGRAZIONE: LE NORME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600" dirty="0" smtClean="0"/>
              <a:t>In particolare:</a:t>
            </a:r>
          </a:p>
          <a:p>
            <a:pPr>
              <a:buNone/>
            </a:pPr>
            <a:r>
              <a:rPr lang="it-IT" dirty="0" smtClean="0"/>
              <a:t>Nell’interesse </a:t>
            </a:r>
            <a:r>
              <a:rPr lang="it-IT" dirty="0" smtClean="0"/>
              <a:t>della salute individuale e collettiva, in presenza di una diagnosi di dipendenza o </a:t>
            </a:r>
            <a:r>
              <a:rPr lang="it-IT" dirty="0" smtClean="0"/>
              <a:t>di abuso </a:t>
            </a:r>
            <a:r>
              <a:rPr lang="it-IT" dirty="0" smtClean="0"/>
              <a:t>di sostanze, gli interventi sono erogati a chi li richiede, indipendentemente dal fatto che </a:t>
            </a:r>
            <a:r>
              <a:rPr lang="it-IT" dirty="0" smtClean="0"/>
              <a:t>il richiedente </a:t>
            </a:r>
            <a:r>
              <a:rPr lang="it-IT" dirty="0" smtClean="0"/>
              <a:t>sia o meno cittadino italiano o che dimori nel territorio di competenza </a:t>
            </a:r>
            <a:r>
              <a:rPr lang="it-IT" dirty="0" smtClean="0"/>
              <a:t>solo temporaneamente.</a:t>
            </a:r>
          </a:p>
          <a:p>
            <a:pPr algn="r">
              <a:buNone/>
            </a:pPr>
            <a:r>
              <a:rPr lang="it-IT" sz="2600" dirty="0" smtClean="0"/>
              <a:t>(pag. 34)</a:t>
            </a:r>
            <a:endParaRPr lang="it-IT" sz="2600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it-IT" sz="2000" dirty="0" smtClean="0"/>
              <a:t>ADVOCACY E IMMIGRAZIONE: LE NORME</a:t>
            </a:r>
            <a:endParaRPr lang="it-IT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lvl="0"/>
            <a:r>
              <a:rPr lang="it-IT" sz="2000" b="1" dirty="0" smtClean="0"/>
              <a:t>ADVOCACY E IMMIGRAZIONE: LE NORME</a:t>
            </a:r>
            <a:endParaRPr lang="it-IT" sz="2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200" dirty="0" smtClean="0"/>
              <a:t>I </a:t>
            </a:r>
            <a:r>
              <a:rPr lang="it-IT" sz="1200" b="1" dirty="0" smtClean="0"/>
              <a:t>SERVIZI TERRITORIALI PER LE DIPENDENZE/ MULTIDISCIPLINARE INTEGRATO </a:t>
            </a:r>
            <a:r>
              <a:rPr lang="it-IT" sz="1200" dirty="0" smtClean="0"/>
              <a:t>assicurano la disponibilità dei principali trattamenti relativi alla cura e alla riabilitazione dall’uso di sostanze, nonché la prevenzione e la cura delle patologie correlate, anche in collaborazione con altri servizi specialistici e secondo quanto stabilito dalla normativa regionale in materia di organizzazione dipartimentale. Le prestazioni sono erogate in forma individuale o a piccoli gruppi nelle sedi operative, o, se necessario, a domicilio. Le prestazioni di prevenzione possono essere erogate anche mediante mezzi mobili.</a:t>
            </a:r>
          </a:p>
          <a:p>
            <a:pPr>
              <a:buNone/>
            </a:pPr>
            <a:endParaRPr lang="it-IT" sz="1200" dirty="0" smtClean="0"/>
          </a:p>
          <a:p>
            <a:pPr>
              <a:buNone/>
            </a:pPr>
            <a:r>
              <a:rPr lang="it-IT" sz="1200" dirty="0" smtClean="0"/>
              <a:t>I Servizi Territoriali per le dipendenze/.</a:t>
            </a:r>
            <a:r>
              <a:rPr lang="it-IT" sz="1200" dirty="0" err="1" smtClean="0"/>
              <a:t>m.i.</a:t>
            </a:r>
            <a:r>
              <a:rPr lang="it-IT" sz="1200" dirty="0" smtClean="0"/>
              <a:t> fatte salve le ulteriori funzioni eventualmente loro attribuite dalle Regioni ai sensi dell'art. 90 del decreto del Presidente della Repubblica 9 ottobre 1990, n. 309 e così come dettagliate nel documento di cui all'allegato 2 , nell'ambito delle proprie competenze, provvedono a:</a:t>
            </a:r>
          </a:p>
          <a:p>
            <a:pPr>
              <a:buNone/>
            </a:pPr>
            <a:r>
              <a:rPr lang="it-IT" sz="1200" dirty="0" smtClean="0"/>
              <a:t>a) garantire accoglienza, diagnosi e presa in carico del paziente;</a:t>
            </a:r>
          </a:p>
          <a:p>
            <a:pPr>
              <a:buNone/>
            </a:pPr>
            <a:r>
              <a:rPr lang="it-IT" sz="1200" dirty="0" smtClean="0"/>
              <a:t>b) predisporre, per ogni singolo utente, un programma </a:t>
            </a:r>
            <a:r>
              <a:rPr lang="it-IT" sz="1200" dirty="0" err="1" smtClean="0"/>
              <a:t>terapeutico-riabilitativo</a:t>
            </a:r>
            <a:r>
              <a:rPr lang="it-IT" sz="1200" dirty="0" smtClean="0"/>
              <a:t> con valutazione diagnostica multidisciplinare iniziale e monitoraggio periodico delle variazioni dello stato di salute, in relazione ai risultati degli interventi effettuati, in termini di uso di sostanze, qualità della vita, abilità e capacità psico-sociali, contrasto delle principali patologie correlate;</a:t>
            </a:r>
          </a:p>
          <a:p>
            <a:pPr>
              <a:buNone/>
            </a:pPr>
            <a:r>
              <a:rPr lang="it-IT" sz="1200" dirty="0" smtClean="0"/>
              <a:t>c) effettuare terapie farmacologiche specifiche, sostitutive e non, compreso il monitoraggio clinico e laboratoristico;</a:t>
            </a:r>
          </a:p>
          <a:p>
            <a:pPr>
              <a:buNone/>
            </a:pPr>
            <a:r>
              <a:rPr lang="it-IT" sz="1200" dirty="0" smtClean="0"/>
              <a:t>d) svolgere attività di </a:t>
            </a:r>
            <a:r>
              <a:rPr lang="it-IT" sz="1200" dirty="0" err="1" smtClean="0"/>
              <a:t>psicodiagnosi</a:t>
            </a:r>
            <a:r>
              <a:rPr lang="it-IT" sz="1200" dirty="0" smtClean="0"/>
              <a:t>, di “</a:t>
            </a:r>
            <a:r>
              <a:rPr lang="it-IT" sz="1200" dirty="0" err="1" smtClean="0"/>
              <a:t>counseling</a:t>
            </a:r>
            <a:r>
              <a:rPr lang="it-IT" sz="1200" dirty="0" smtClean="0"/>
              <a:t>”, di sostegno psicologico, di psicoterapia;</a:t>
            </a:r>
          </a:p>
          <a:p>
            <a:pPr>
              <a:buNone/>
            </a:pPr>
            <a:r>
              <a:rPr lang="it-IT" sz="1200" dirty="0" smtClean="0"/>
              <a:t>e) svolgere attività di prevenzione, screening/ </a:t>
            </a:r>
            <a:r>
              <a:rPr lang="it-IT" sz="1200" dirty="0" err="1" smtClean="0"/>
              <a:t>counseling</a:t>
            </a:r>
            <a:r>
              <a:rPr lang="it-IT" sz="1200" dirty="0" smtClean="0"/>
              <a:t> e collaborazione alla cura delle patologie correlate all’uso di sostanze d’abuso, anche in collaborazione con altri servizi specialistici;</a:t>
            </a:r>
          </a:p>
          <a:p>
            <a:pPr>
              <a:buNone/>
            </a:pPr>
            <a:r>
              <a:rPr lang="it-IT" sz="1200" dirty="0" smtClean="0"/>
              <a:t>f) svolgere attività di orientamento e di sostegno in ambito sociale ed educativo;</a:t>
            </a:r>
          </a:p>
          <a:p>
            <a:pPr>
              <a:buNone/>
            </a:pPr>
            <a:r>
              <a:rPr lang="it-IT" sz="1200" dirty="0" smtClean="0"/>
              <a:t>g) svolgere specifiche e strutturate attività per la prevenzione delle principali cause di morte e di inabilità (malattie infettive, overdose etc.)</a:t>
            </a:r>
          </a:p>
          <a:p>
            <a:pPr>
              <a:buNone/>
            </a:pPr>
            <a:r>
              <a:rPr lang="it-IT" sz="1200" dirty="0" smtClean="0"/>
              <a:t>h) attivare specifici programmi destinati alle donne, anche in collaborazione con altri servizi specialistici, prevedendo, in particolare, interventi relativi a gravidanza, prostituzione, episodi di violenza;</a:t>
            </a:r>
          </a:p>
          <a:p>
            <a:pPr>
              <a:buNone/>
            </a:pPr>
            <a:r>
              <a:rPr lang="it-IT" sz="1200" dirty="0" smtClean="0"/>
              <a:t>i) rilevare, sulla base delle indicazioni stabilite a livello nazionale e regionale, i dati statistici ed epidemiologici relativi alle attività e al territorio di competenza;</a:t>
            </a:r>
          </a:p>
          <a:p>
            <a:pPr>
              <a:buNone/>
            </a:pPr>
            <a:r>
              <a:rPr lang="it-IT" sz="1200" dirty="0" smtClean="0"/>
              <a:t>l) svolgere attività di riabilitazione e di prevenzione delle ricadute.</a:t>
            </a:r>
          </a:p>
          <a:p>
            <a:pPr>
              <a:buNone/>
            </a:pPr>
            <a:endParaRPr lang="it-IT" sz="12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Le prestazioni di cui sopra si intendono effettuate nei vari contesti, quali:</a:t>
            </a:r>
          </a:p>
          <a:p>
            <a:pPr>
              <a:buNone/>
            </a:pPr>
            <a:r>
              <a:rPr lang="it-IT" dirty="0" smtClean="0"/>
              <a:t>·  servizio territoriale</a:t>
            </a:r>
          </a:p>
          <a:p>
            <a:pPr>
              <a:buNone/>
            </a:pPr>
            <a:r>
              <a:rPr lang="it-IT" dirty="0" smtClean="0"/>
              <a:t>·  servizio in carcere</a:t>
            </a:r>
          </a:p>
          <a:p>
            <a:pPr>
              <a:buNone/>
            </a:pPr>
            <a:r>
              <a:rPr lang="it-IT" dirty="0" smtClean="0"/>
              <a:t>·  servizio reso a domicilio</a:t>
            </a:r>
          </a:p>
          <a:p>
            <a:pPr>
              <a:buNone/>
            </a:pPr>
            <a:r>
              <a:rPr lang="it-IT" dirty="0" smtClean="0"/>
              <a:t>·  servizio reso in strutture accreditate</a:t>
            </a:r>
          </a:p>
          <a:p>
            <a:pPr>
              <a:buNone/>
            </a:pPr>
            <a:r>
              <a:rPr lang="it-IT" dirty="0" smtClean="0"/>
              <a:t>·  servizio reso in strutture del SSN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b="1" dirty="0" smtClean="0"/>
              <a:t>Decreto Legislativo 25 luglio 1998, </a:t>
            </a:r>
            <a:r>
              <a:rPr lang="it-IT" b="1" dirty="0" err="1" smtClean="0"/>
              <a:t>n°</a:t>
            </a:r>
            <a:r>
              <a:rPr lang="it-IT" b="1" dirty="0" smtClean="0"/>
              <a:t> 286</a:t>
            </a:r>
          </a:p>
          <a:p>
            <a:pPr algn="ctr">
              <a:buNone/>
            </a:pPr>
            <a:r>
              <a:rPr lang="it-IT" dirty="0" smtClean="0"/>
              <a:t>"Testo Unico delle disposizioni concernenti la disciplina dell’immigrazione e norme  sulla condizione dello straniero"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b="1" dirty="0" smtClean="0"/>
              <a:t>Circolare </a:t>
            </a:r>
            <a:r>
              <a:rPr lang="it-IT" b="1" dirty="0" err="1" smtClean="0"/>
              <a:t>n°</a:t>
            </a:r>
            <a:r>
              <a:rPr lang="it-IT" b="1" dirty="0" smtClean="0"/>
              <a:t> 5, 24 marzo 2000 </a:t>
            </a:r>
          </a:p>
          <a:p>
            <a:pPr algn="ctr">
              <a:buNone/>
            </a:pPr>
            <a:r>
              <a:rPr lang="it-IT" dirty="0" smtClean="0"/>
              <a:t>del Ministero della Sanità</a:t>
            </a:r>
            <a:r>
              <a:rPr lang="it-IT" b="1" dirty="0" smtClean="0"/>
              <a:t>: </a:t>
            </a:r>
          </a:p>
          <a:p>
            <a:pPr algn="ctr">
              <a:buNone/>
            </a:pPr>
            <a:r>
              <a:rPr lang="it-IT" dirty="0" smtClean="0"/>
              <a:t>Decreto Legislativo 25 luglio 1998, </a:t>
            </a:r>
            <a:r>
              <a:rPr lang="it-IT" dirty="0" err="1" smtClean="0"/>
              <a:t>n°</a:t>
            </a:r>
            <a:r>
              <a:rPr lang="it-IT" dirty="0" smtClean="0"/>
              <a:t> 286</a:t>
            </a:r>
            <a:r>
              <a:rPr lang="it-IT" b="1" dirty="0" smtClean="0"/>
              <a:t>. </a:t>
            </a:r>
            <a:r>
              <a:rPr lang="it-IT" dirty="0" smtClean="0"/>
              <a:t>"Testo Unico delle disposizioni concernenti la disciplina dell’immigrazione e norme  sulla condizione dello straniero" Disposizioni in materia di assistenza sanitaria.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 smtClean="0"/>
              <a:t>Circolare </a:t>
            </a:r>
            <a:r>
              <a:rPr lang="it-IT" dirty="0" smtClean="0"/>
              <a:t>della regione Lombardia n. </a:t>
            </a:r>
            <a:r>
              <a:rPr lang="it-IT" dirty="0" smtClean="0"/>
              <a:t>4/2008</a:t>
            </a:r>
          </a:p>
          <a:p>
            <a:pPr algn="ctr">
              <a:buNone/>
            </a:pPr>
            <a:r>
              <a:rPr lang="it-IT" dirty="0" smtClean="0"/>
              <a:t>“Precisazioni concernenti l’assistenza sanitaria ai cittadini comunitari dimoranti in Italia”</a:t>
            </a:r>
          </a:p>
          <a:p>
            <a:pPr algn="just">
              <a:buNone/>
            </a:pPr>
            <a:r>
              <a:rPr lang="it-IT" sz="2800" dirty="0" smtClean="0"/>
              <a:t>Estende ai cittadini comunitari irregolari le prestazioni elencate nell’art. 35 del TU DLgs 286/1998 (vedi anche </a:t>
            </a:r>
            <a:r>
              <a:rPr lang="it-IT" sz="2800" dirty="0" smtClean="0"/>
              <a:t>C</a:t>
            </a:r>
            <a:r>
              <a:rPr lang="it-IT" sz="2800" dirty="0" smtClean="0"/>
              <a:t>irc. Min. 19/2/2008. Solo per queste è possibile utilizzare il codice CSCS. </a:t>
            </a:r>
          </a:p>
          <a:p>
            <a:pPr algn="just">
              <a:buNone/>
            </a:pPr>
            <a:r>
              <a:rPr lang="it-IT" sz="2800" dirty="0" smtClean="0"/>
              <a:t>Le due circolari non hanno alcun richiamo alla Circ. Min. 5/2000 e alle prestazioni connesse alla tossicodipendenza</a:t>
            </a:r>
            <a:endParaRPr lang="it-IT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t-IT" sz="3600" dirty="0" smtClean="0"/>
              <a:t>Accordo </a:t>
            </a:r>
            <a:r>
              <a:rPr lang="it-IT" sz="3600" dirty="0" smtClean="0"/>
              <a:t>Stato </a:t>
            </a:r>
            <a:r>
              <a:rPr lang="it-IT" sz="3600" dirty="0" smtClean="0"/>
              <a:t>Regioni </a:t>
            </a:r>
            <a:r>
              <a:rPr lang="it-IT" sz="3600" dirty="0" smtClean="0"/>
              <a:t>del </a:t>
            </a:r>
            <a:r>
              <a:rPr lang="it-IT" sz="3600" dirty="0" smtClean="0"/>
              <a:t>20/12/2012</a:t>
            </a:r>
          </a:p>
          <a:p>
            <a:pPr algn="ctr">
              <a:buNone/>
            </a:pPr>
            <a:r>
              <a:rPr lang="it-IT" dirty="0" smtClean="0"/>
              <a:t>“Indicazioni per la corretta applicazione della normativa per l’assistenza sanitaria alla popolazione straniera da parte delle regioni e province autonome italiane”</a:t>
            </a:r>
          </a:p>
          <a:p>
            <a:pPr algn="ctr">
              <a:buNone/>
            </a:pPr>
            <a:endParaRPr lang="it-IT" dirty="0" smtClean="0"/>
          </a:p>
          <a:p>
            <a:pPr algn="just">
              <a:buNone/>
            </a:pPr>
            <a:r>
              <a:rPr lang="it-IT" dirty="0" smtClean="0"/>
              <a:t>Non è stato recepito da Regione Lombardia</a:t>
            </a: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ADVOCACY E IMMIGRAZIONE: LE NORME</a:t>
            </a:r>
            <a:endParaRPr lang="it-IT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1093</Words>
  <Application>Microsoft Office PowerPoint</Application>
  <PresentationFormat>Presentazione su schermo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ADVOCACY E IMMIGRAZIONE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  <vt:lpstr>ADVOCACY E IMMIGRAZIONE: LE NORME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ADVOCACY E IMMIGRAZIONE LE NORME</dc:title>
  <cp:lastModifiedBy>Romana Baronchelli</cp:lastModifiedBy>
  <cp:revision>10</cp:revision>
  <dcterms:modified xsi:type="dcterms:W3CDTF">2014-02-14T15:08:56Z</dcterms:modified>
</cp:coreProperties>
</file>